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8" r:id="rId2"/>
    <p:sldMasterId id="2147483748" r:id="rId3"/>
  </p:sldMasterIdLst>
  <p:notesMasterIdLst>
    <p:notesMasterId r:id="rId21"/>
  </p:notesMasterIdLst>
  <p:sldIdLst>
    <p:sldId id="258" r:id="rId4"/>
    <p:sldId id="1103" r:id="rId5"/>
    <p:sldId id="542" r:id="rId6"/>
    <p:sldId id="386" r:id="rId7"/>
    <p:sldId id="507" r:id="rId8"/>
    <p:sldId id="615" r:id="rId9"/>
    <p:sldId id="1105" r:id="rId10"/>
    <p:sldId id="1111" r:id="rId11"/>
    <p:sldId id="626" r:id="rId12"/>
    <p:sldId id="1112" r:id="rId13"/>
    <p:sldId id="1114" r:id="rId14"/>
    <p:sldId id="1108" r:id="rId15"/>
    <p:sldId id="605" r:id="rId16"/>
    <p:sldId id="1193" r:id="rId17"/>
    <p:sldId id="1190" r:id="rId18"/>
    <p:sldId id="599" r:id="rId19"/>
    <p:sldId id="6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4"/>
    <p:restoredTop sz="89547"/>
  </p:normalViewPr>
  <p:slideViewPr>
    <p:cSldViewPr snapToGrid="0" snapToObjects="1">
      <p:cViewPr varScale="1">
        <p:scale>
          <a:sx n="112" d="100"/>
          <a:sy n="112" d="100"/>
        </p:scale>
        <p:origin x="10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5AE2A-B656-FC4A-B294-49B89B66708E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27CCE-DA3C-C241-956C-4C231300A4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30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D5F0F0-3408-9F4A-9B24-898CD7F5D4E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594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08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00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18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47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77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5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27CCE-DA3C-C241-956C-4C231300A4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22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27CCE-DA3C-C241-956C-4C231300A4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9612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DD5D07-0B26-FE47-B432-E5AD1A2D06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04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9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79DC17-FB5E-3F4B-BDB8-3FC4A6051C7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74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40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67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80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27CCE-DA3C-C241-956C-4C231300A4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8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28679" y="1240508"/>
            <a:ext cx="10363321" cy="1142693"/>
          </a:xfrm>
        </p:spPr>
        <p:txBody>
          <a:bodyPr anchor="ctr" anchorCtr="0">
            <a:normAutofit/>
          </a:bodyPr>
          <a:lstStyle>
            <a:lvl1pPr algn="ctr">
              <a:spcBef>
                <a:spcPts val="300"/>
              </a:spcBef>
              <a:spcAft>
                <a:spcPts val="300"/>
              </a:spcAft>
              <a:defRPr sz="32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678" y="2888133"/>
            <a:ext cx="10363323" cy="11860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Date</a:t>
            </a:r>
          </a:p>
        </p:txBody>
      </p:sp>
      <p:pic>
        <p:nvPicPr>
          <p:cNvPr id="7" name="Picture 6" descr="apl_small_vertical_blu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" b="8895"/>
          <a:stretch/>
        </p:blipFill>
        <p:spPr>
          <a:xfrm>
            <a:off x="8511825" y="5177781"/>
            <a:ext cx="3680177" cy="16802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122314" y="4585831"/>
            <a:ext cx="5993593" cy="20635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l">
              <a:buNone/>
              <a:defRPr sz="1800" i="1" baseline="0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</a:t>
            </a:r>
          </a:p>
        </p:txBody>
      </p:sp>
      <p:pic>
        <p:nvPicPr>
          <p:cNvPr id="5" name="Picture 4" descr="PPT Template Bar Vertical Flat index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25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ate Placeholder 20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2E2D5CE-0F96-472A-9978-FE830B70B0C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66530"/>
            <a:ext cx="5334000" cy="5734880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140997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2E0F3FA-8CD8-43D9-A075-B2FCCA17907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54102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54102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858001" y="570368"/>
            <a:ext cx="5334000" cy="5721790"/>
          </a:xfr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367558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F0E5F8-7748-4ACC-8C37-B57E090ABD2F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6C5172D4-EDD0-482A-9D59-5376F3068746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344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6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1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CED436F-B354-4514-8219-71B6E146263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-2370" y="0"/>
            <a:ext cx="4063997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1628" y="0"/>
            <a:ext cx="406399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6" cy="3440287"/>
          </a:xfrm>
          <a:solidFill>
            <a:schemeClr val="tx2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9" cy="198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699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39929EE-879A-4574-B146-9BED48A4C5B4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67200" y="3886201"/>
            <a:ext cx="6972300" cy="609600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67200" y="4495800"/>
            <a:ext cx="6972300" cy="571499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267200" y="5067300"/>
            <a:ext cx="4010128" cy="1143000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1" y="0"/>
            <a:ext cx="4063999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4064000" y="0"/>
            <a:ext cx="406162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8125625" y="0"/>
            <a:ext cx="4066375" cy="3440287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image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3778686" y="3886200"/>
            <a:ext cx="0" cy="23241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5" y="3411128"/>
            <a:ext cx="3030108" cy="19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194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Dar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1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4D2E7C0A-B003-47BB-897B-0979338FF81B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361627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2245"/>
          </a:xfrm>
        </p:spPr>
        <p:txBody>
          <a:bodyPr anchor="t">
            <a:normAutofit/>
          </a:bodyPr>
          <a:lstStyle>
            <a:lvl1pPr algn="l"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 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sz="10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0"/>
            <a:ext cx="6819900" cy="342899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0102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25" name="Straight Connector 24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06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6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36124C0E-DA41-468A-ABB3-2DB9ABAF6F0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91000" y="1028700"/>
            <a:ext cx="6819900" cy="1485900"/>
          </a:xfrm>
        </p:spPr>
        <p:txBody>
          <a:bodyPr anchor="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add title</a:t>
            </a:r>
            <a:br>
              <a:rPr lang="en-US" dirty="0"/>
            </a:br>
            <a:r>
              <a:rPr lang="en-US" dirty="0"/>
              <a:t>(recommended for titles that </a:t>
            </a:r>
            <a:br>
              <a:rPr lang="en-US" dirty="0"/>
            </a:br>
            <a:r>
              <a:rPr lang="en-US" dirty="0"/>
              <a:t>are 2-3 lines long)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8" y="532082"/>
            <a:ext cx="3271029" cy="213969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191000" y="3855309"/>
            <a:ext cx="68199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4191000" y="3976706"/>
            <a:ext cx="6819900" cy="2233594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200"/>
              </a:spcBef>
              <a:buNone/>
              <a:defRPr lang="en-US" sz="1000" smtClean="0">
                <a:solidFill>
                  <a:schemeClr val="accent1"/>
                </a:solidFill>
                <a:effectLst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r>
              <a:rPr lang="en-US" dirty="0">
                <a:effectLst/>
                <a:latin typeface="Helvetica" charset="0"/>
              </a:rPr>
              <a:t>Click to add classification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91001" y="2514601"/>
            <a:ext cx="6819900" cy="354954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191000" y="2869555"/>
            <a:ext cx="6819900" cy="79083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2518" y="2541694"/>
            <a:ext cx="2210142" cy="497572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11100 Johns Hopkins Road </a:t>
            </a:r>
            <a:b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</a:br>
            <a:r>
              <a:rPr lang="en-US" sz="1200" dirty="0">
                <a:solidFill>
                  <a:schemeClr val="accent1"/>
                </a:solidFill>
                <a:latin typeface="+mn-lt"/>
                <a:ea typeface="Myriad Pro" charset="0"/>
                <a:cs typeface="Myriad Pro" charset="0"/>
              </a:rPr>
              <a:t>Laurel, MD 20723-6099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82518" y="2387995"/>
            <a:ext cx="2210142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93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5" pos="6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952500" y="1179514"/>
            <a:ext cx="10287000" cy="503078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3C2CCE9-65D5-4615-9B27-785F94F466C1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819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2735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10287000" cy="4724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795015"/>
            <a:ext cx="11277600" cy="386085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5EA4699-75BE-494C-BD9A-E994FCCCDC34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280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09600" y="1126399"/>
            <a:ext cx="10971389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82443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181100"/>
            <a:ext cx="4953000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181100"/>
            <a:ext cx="4952998" cy="41762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80F1980-BB30-462A-8444-E0A13D5FE3A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1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00" y="1485900"/>
            <a:ext cx="4953000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 hasCustomPrompt="1"/>
          </p:nvPr>
        </p:nvSpPr>
        <p:spPr>
          <a:xfrm>
            <a:off x="6286501" y="1485900"/>
            <a:ext cx="4952998" cy="3871457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AF91DCA-BF81-465E-9F1A-7A79772C474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02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181100"/>
            <a:ext cx="4953000" cy="41767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8C59A10-D951-4511-B360-AF4768E60CC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9116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art Placeholder 8"/>
          <p:cNvSpPr>
            <a:spLocks noGrp="1"/>
          </p:cNvSpPr>
          <p:nvPr>
            <p:ph type="chart" sz="quarter" idx="16" hasCustomPrompt="1"/>
          </p:nvPr>
        </p:nvSpPr>
        <p:spPr>
          <a:xfrm>
            <a:off x="952500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5" name="Chart Placeholder 8"/>
          <p:cNvSpPr>
            <a:spLocks noGrp="1"/>
          </p:cNvSpPr>
          <p:nvPr>
            <p:ph type="chart" sz="quarter" idx="17" hasCustomPrompt="1"/>
          </p:nvPr>
        </p:nvSpPr>
        <p:spPr>
          <a:xfrm>
            <a:off x="6286501" y="1485900"/>
            <a:ext cx="4953000" cy="387191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602236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6936237" y="5548312"/>
            <a:ext cx="3653528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chart label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A16586A-7AB4-4A0F-AFE9-2AAF56529E8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829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24301"/>
            <a:ext cx="2988364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6195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3924301"/>
            <a:ext cx="2979692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6195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3924301"/>
            <a:ext cx="2983450" cy="12573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6195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181100"/>
            <a:ext cx="0" cy="40005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98840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1811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1811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684D9DB-6B4E-4EE6-AB27-6327E77927F7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107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29101"/>
            <a:ext cx="2988364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924300"/>
            <a:ext cx="2988405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606154" y="4229101"/>
            <a:ext cx="2979692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4606109" y="3924300"/>
            <a:ext cx="297973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8256050" y="4229101"/>
            <a:ext cx="2983450" cy="952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8257327" y="3924300"/>
            <a:ext cx="2982173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277927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20948" y="1485900"/>
            <a:ext cx="0" cy="36957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899"/>
            <a:ext cx="2988409" cy="2231136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4606105" y="1485900"/>
            <a:ext cx="297973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8257323" y="1485900"/>
            <a:ext cx="2982177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4"/>
            <a:ext cx="10286999" cy="661986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C256D03-65E9-47C3-AA90-60A52F309A0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394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3938459"/>
            <a:ext cx="2301354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3938459"/>
            <a:ext cx="233224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633658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3938459"/>
            <a:ext cx="2302372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633658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18555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18555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645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3938459"/>
            <a:ext cx="2338690" cy="124314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633658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18555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3439DF4C-82F3-4A48-944C-5946FED69E8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625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-Column Featur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952544" y="4216231"/>
            <a:ext cx="2301354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1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17" hasCustomPrompt="1"/>
          </p:nvPr>
        </p:nvSpPr>
        <p:spPr>
          <a:xfrm>
            <a:off x="3592038" y="4216231"/>
            <a:ext cx="233224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3591980" y="3911430"/>
            <a:ext cx="2332272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260210" y="4216231"/>
            <a:ext cx="2302372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5" name="Text Placeholder 9"/>
          <p:cNvSpPr>
            <a:spLocks noGrp="1"/>
          </p:cNvSpPr>
          <p:nvPr>
            <p:ph type="body" sz="quarter" idx="20" hasCustomPrompt="1"/>
          </p:nvPr>
        </p:nvSpPr>
        <p:spPr>
          <a:xfrm>
            <a:off x="6262343" y="3911430"/>
            <a:ext cx="2301386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7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3591975" y="1485900"/>
            <a:ext cx="2332275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6262335" y="1485900"/>
            <a:ext cx="2301389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27" hasCustomPrompt="1"/>
          </p:nvPr>
        </p:nvSpPr>
        <p:spPr>
          <a:xfrm>
            <a:off x="8899761" y="4216231"/>
            <a:ext cx="2338690" cy="96537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8901816" y="3911430"/>
            <a:ext cx="2337688" cy="304800"/>
          </a:xfrm>
        </p:spPr>
        <p:txBody>
          <a:bodyPr anchor="t">
            <a:no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heading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8901808" y="1485900"/>
            <a:ext cx="2337691" cy="222893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5548312"/>
            <a:ext cx="10286999" cy="661988"/>
          </a:xfrm>
          <a:solidFill>
            <a:schemeClr val="accent2"/>
          </a:solidFill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</a:lstStyle>
          <a:p>
            <a:pPr lvl="0"/>
            <a:r>
              <a:rPr lang="en-US" dirty="0"/>
              <a:t>Click to add callout text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E2B08519-6315-41FB-B0E1-A3F114F5BC8D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767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28299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1811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28299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1811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1837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5433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1837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5433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762000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780C1BFE-65F8-42BA-AEC6-E1CDCD1D951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318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3134727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952500" y="1485900"/>
            <a:ext cx="2456925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2" hasCustomPrompt="1"/>
          </p:nvPr>
        </p:nvSpPr>
        <p:spPr>
          <a:xfrm>
            <a:off x="3581400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3" hasCustomPrompt="1"/>
          </p:nvPr>
        </p:nvSpPr>
        <p:spPr>
          <a:xfrm>
            <a:off x="3577696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4" hasCustomPrompt="1"/>
          </p:nvPr>
        </p:nvSpPr>
        <p:spPr>
          <a:xfrm>
            <a:off x="6181726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5" hasCustomPrompt="1"/>
          </p:nvPr>
        </p:nvSpPr>
        <p:spPr>
          <a:xfrm>
            <a:off x="6185429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0" name="Text Placeholder 9"/>
          <p:cNvSpPr>
            <a:spLocks noGrp="1"/>
          </p:cNvSpPr>
          <p:nvPr>
            <p:ph type="body" sz="quarter" idx="26" hasCustomPrompt="1"/>
          </p:nvPr>
        </p:nvSpPr>
        <p:spPr>
          <a:xfrm>
            <a:off x="8793163" y="3134727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1" name="Picture Placeholder 8"/>
          <p:cNvSpPr>
            <a:spLocks noGrp="1"/>
          </p:cNvSpPr>
          <p:nvPr>
            <p:ph type="pic" sz="quarter" idx="27" hasCustomPrompt="1"/>
          </p:nvPr>
        </p:nvSpPr>
        <p:spPr>
          <a:xfrm>
            <a:off x="8793163" y="1485900"/>
            <a:ext cx="2446337" cy="151326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952500" y="5488571"/>
            <a:ext cx="2456925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29" hasCustomPrompt="1"/>
          </p:nvPr>
        </p:nvSpPr>
        <p:spPr>
          <a:xfrm>
            <a:off x="952500" y="3848100"/>
            <a:ext cx="2456925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30" hasCustomPrompt="1"/>
          </p:nvPr>
        </p:nvSpPr>
        <p:spPr>
          <a:xfrm>
            <a:off x="3581400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5" name="Picture Placeholder 8"/>
          <p:cNvSpPr>
            <a:spLocks noGrp="1"/>
          </p:cNvSpPr>
          <p:nvPr>
            <p:ph type="pic" sz="quarter" idx="31" hasCustomPrompt="1"/>
          </p:nvPr>
        </p:nvSpPr>
        <p:spPr>
          <a:xfrm>
            <a:off x="3577696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6181726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7" name="Picture Placeholder 8"/>
          <p:cNvSpPr>
            <a:spLocks noGrp="1"/>
          </p:cNvSpPr>
          <p:nvPr>
            <p:ph type="pic" sz="quarter" idx="33" hasCustomPrompt="1"/>
          </p:nvPr>
        </p:nvSpPr>
        <p:spPr>
          <a:xfrm>
            <a:off x="6185429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38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793163" y="5488571"/>
            <a:ext cx="2446337" cy="258345"/>
          </a:xfrm>
        </p:spPr>
        <p:txBody>
          <a:bodyPr anchor="t">
            <a:noAutofit/>
          </a:bodyPr>
          <a:lstStyle>
            <a:lvl1pPr marL="0" indent="0">
              <a:buNone/>
              <a:defRPr sz="12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600" b="1">
                <a:solidFill>
                  <a:schemeClr val="accent3"/>
                </a:solidFill>
              </a:defRPr>
            </a:lvl2pPr>
            <a:lvl3pPr marL="914400" indent="0">
              <a:buNone/>
              <a:defRPr sz="1600" b="1">
                <a:solidFill>
                  <a:schemeClr val="accent3"/>
                </a:solidFill>
              </a:defRPr>
            </a:lvl3pPr>
            <a:lvl4pPr marL="1371600" indent="0">
              <a:buNone/>
              <a:defRPr sz="1600" b="1">
                <a:solidFill>
                  <a:schemeClr val="accent3"/>
                </a:solidFill>
              </a:defRPr>
            </a:lvl4pPr>
            <a:lvl5pPr marL="1828800" indent="0">
              <a:buNone/>
              <a:defRPr sz="1600" b="1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39" name="Picture Placeholder 8"/>
          <p:cNvSpPr>
            <a:spLocks noGrp="1"/>
          </p:cNvSpPr>
          <p:nvPr>
            <p:ph type="pic" sz="quarter" idx="35" hasCustomPrompt="1"/>
          </p:nvPr>
        </p:nvSpPr>
        <p:spPr>
          <a:xfrm>
            <a:off x="8793163" y="3848100"/>
            <a:ext cx="2446337" cy="1504912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08D55A71-4362-4593-87CB-E41823C064DC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249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3 Line 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16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1600" y="-16933"/>
            <a:ext cx="10972800" cy="1224425"/>
          </a:xfrm>
        </p:spPr>
        <p:txBody>
          <a:bodyPr anchor="b" anchorCtr="0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edit Master title style:</a:t>
            </a:r>
            <a:br>
              <a:rPr lang="en-US" dirty="0"/>
            </a:br>
            <a:r>
              <a:rPr lang="en-US" dirty="0"/>
              <a:t>Two or Three Lines</a:t>
            </a:r>
            <a:br>
              <a:rPr lang="en-US" dirty="0"/>
            </a:br>
            <a:r>
              <a:rPr lang="en-US" dirty="0"/>
              <a:t>of Title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4514"/>
            <a:ext cx="10972800" cy="49924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3186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1181100"/>
            <a:ext cx="9144000" cy="1143000"/>
          </a:xfrm>
        </p:spPr>
        <p:txBody>
          <a:bodyPr anchor="b">
            <a:no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798" y="2437483"/>
            <a:ext cx="9145706" cy="501371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6B74-4D7C-41B8-8716-243FC10350F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42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43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3"/>
          <a:stretch/>
        </p:blipFill>
        <p:spPr>
          <a:xfrm>
            <a:off x="817" y="1459"/>
            <a:ext cx="12187996" cy="64990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3825129"/>
            <a:ext cx="9144000" cy="59436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85800" y="4415475"/>
            <a:ext cx="9144000" cy="49921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9053"/>
            <a:ext cx="12192000" cy="3441700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EAF675D3-EE53-4DF3-9873-AA023D326548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725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2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C55A886-F9A0-437D-B093-E2576B00778B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81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4229100" y="0"/>
            <a:ext cx="7962900" cy="6500474"/>
          </a:xfr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2705100"/>
            <a:ext cx="3225800" cy="28448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paragraph text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19100"/>
            <a:ext cx="3225800" cy="1905000"/>
          </a:xfrm>
        </p:spPr>
        <p:txBody>
          <a:bodyPr anchor="b"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quote or interesting fact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229100" y="1"/>
            <a:ext cx="0" cy="65004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11"/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CEBF907-8E11-4E61-ACAA-D5A7842D1285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038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-Bleed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"/>
            <a:ext cx="12192000" cy="650047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image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089900" y="5462403"/>
            <a:ext cx="3644900" cy="747897"/>
          </a:xfrm>
          <a:solidFill>
            <a:schemeClr val="bg1"/>
          </a:solidFill>
        </p:spPr>
        <p:txBody>
          <a:bodyPr lIns="365760" tIns="274320" rIns="365760" bIns="274320" anchor="t" anchorCtr="0">
            <a:sp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image caption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4093419-78AC-4927-BF95-8261133CCBF6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541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E8A4B-C163-4750-8A07-20C27F1DD650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590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19100"/>
            <a:ext cx="11277600" cy="342899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801380"/>
            <a:ext cx="11277600" cy="379720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sz="2000" b="0" dirty="0"/>
              <a:t>Click to add subtitle</a:t>
            </a:r>
            <a:endParaRPr lang="en-US" sz="1600" b="0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999DA4-C7B3-416B-B64C-11D36F7936CF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237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6500488"/>
            <a:ext cx="12192000" cy="3566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00488"/>
            <a:ext cx="12192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428508" y="6604000"/>
            <a:ext cx="0" cy="155141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3" y="6565216"/>
            <a:ext cx="212200" cy="228116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07BC06-E3AA-42D2-AF66-ED3A66270159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Media Placeholder 10"/>
          <p:cNvSpPr>
            <a:spLocks noGrp="1" noChangeAspect="1"/>
          </p:cNvSpPr>
          <p:nvPr>
            <p:ph type="media" sz="quarter" idx="13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1573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1E29-81CB-4D34-A965-504F330C5D59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412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 userDrawn="1">
            <p:ph type="title" hasCustomPrompt="1"/>
          </p:nvPr>
        </p:nvSpPr>
        <p:spPr>
          <a:xfrm>
            <a:off x="457200" y="419100"/>
            <a:ext cx="11277600" cy="389709"/>
          </a:xfrm>
        </p:spPr>
        <p:txBody>
          <a:bodyPr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0" y="887620"/>
            <a:ext cx="0" cy="5612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0" y="3695999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>
            <a:off x="0" y="88442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144787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3" name="Text Placeholder 1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57200" y="1154384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5" name="Text Placeholder 14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457200" y="4295396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6" name="Text Placeholder 1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57200" y="4001905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59" name="Text Placeholder 14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6442617" y="1444158"/>
            <a:ext cx="5292183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0" name="Text Placeholder 1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6442616" y="1150667"/>
            <a:ext cx="5292183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62" name="Text Placeholder 14"/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6438900" y="4291679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</a:t>
            </a:r>
            <a:r>
              <a:rPr lang="en-US"/>
              <a:t>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Text Placeholder 16"/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6438900" y="3998188"/>
            <a:ext cx="5295900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D9FF2945-7E72-42AF-B32A-46DF8F0E0A43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8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733" y="1126063"/>
            <a:ext cx="5630400" cy="5257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2751" y="1126063"/>
            <a:ext cx="5632704" cy="5257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61768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96000" y="0"/>
            <a:ext cx="0" cy="64992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3255080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572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6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57200" y="419100"/>
            <a:ext cx="529682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457201" y="3880422"/>
            <a:ext cx="5295899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Text Placeholder 16"/>
          <p:cNvSpPr>
            <a:spLocks noGrp="1"/>
          </p:cNvSpPr>
          <p:nvPr>
            <p:ph type="body" sz="quarter" idx="28" hasCustomPrompt="1"/>
          </p:nvPr>
        </p:nvSpPr>
        <p:spPr>
          <a:xfrm>
            <a:off x="457199" y="3586931"/>
            <a:ext cx="5295901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30" name="Text Placeholder 14"/>
          <p:cNvSpPr>
            <a:spLocks noGrp="1"/>
          </p:cNvSpPr>
          <p:nvPr>
            <p:ph type="body" sz="quarter" idx="31" hasCustomPrompt="1"/>
          </p:nvPr>
        </p:nvSpPr>
        <p:spPr>
          <a:xfrm>
            <a:off x="6438900" y="712591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Text Placeholder 16"/>
          <p:cNvSpPr>
            <a:spLocks noGrp="1"/>
          </p:cNvSpPr>
          <p:nvPr>
            <p:ph type="body" sz="quarter" idx="32" hasCustomPrompt="1"/>
          </p:nvPr>
        </p:nvSpPr>
        <p:spPr>
          <a:xfrm>
            <a:off x="6438901" y="419100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5" hasCustomPrompt="1"/>
          </p:nvPr>
        </p:nvSpPr>
        <p:spPr>
          <a:xfrm>
            <a:off x="6438900" y="3876705"/>
            <a:ext cx="5295900" cy="1210588"/>
          </a:xfrm>
        </p:spPr>
        <p:txBody>
          <a:bodyPr wrap="square" lIns="0" tIns="0" rIns="0" bIns="0">
            <a:normAutofit/>
          </a:bodyPr>
          <a:lstStyle>
            <a:lvl1pPr marL="137160" indent="-137160">
              <a:lnSpc>
                <a:spcPct val="100000"/>
              </a:lnSpc>
              <a:spcBef>
                <a:spcPts val="500"/>
              </a:spcBef>
              <a:defRPr sz="1400">
                <a:solidFill>
                  <a:schemeClr val="tx2">
                    <a:lumMod val="75000"/>
                  </a:schemeClr>
                </a:solidFill>
              </a:defRPr>
            </a:lvl1pPr>
            <a:lvl2pPr marL="32004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2pPr>
            <a:lvl3pPr marL="59436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3pPr>
            <a:lvl4pPr marL="86868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4pPr>
            <a:lvl5pPr marL="1143000" indent="-137160">
              <a:spcBef>
                <a:spcPts val="500"/>
              </a:spcBef>
              <a:defRPr sz="12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36" hasCustomPrompt="1"/>
          </p:nvPr>
        </p:nvSpPr>
        <p:spPr>
          <a:xfrm>
            <a:off x="6438901" y="3583214"/>
            <a:ext cx="5293104" cy="221599"/>
          </a:xfrm>
        </p:spPr>
        <p:txBody>
          <a:bodyPr wrap="square" lIns="0" tIns="0" rIns="0" bIns="0">
            <a:normAutofit/>
          </a:bodyPr>
          <a:lstStyle>
            <a:lvl1pPr marL="0" indent="0">
              <a:buNone/>
              <a:defRPr sz="1600" b="1" baseline="0">
                <a:solidFill>
                  <a:schemeClr val="accent2"/>
                </a:solidFill>
              </a:defRPr>
            </a:lvl1pPr>
            <a:lvl2pPr marL="457200" indent="0">
              <a:buNone/>
              <a:defRPr>
                <a:solidFill>
                  <a:schemeClr val="accent3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quad title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fld id="{61FF344C-A647-423B-8258-92E40F29087E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479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2BCFE-D255-4C4B-BA1D-51B94D9D938B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67"/>
            <a:ext cx="12189624" cy="6856664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1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636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AF200-3133-408E-AEAA-04B3ACA33176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291470"/>
            <a:ext cx="12192000" cy="5665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" y="667"/>
            <a:ext cx="12189624" cy="6856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163" y="1371600"/>
            <a:ext cx="5479673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432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E3A1F-C0FF-794A-AE3F-AE8302A6E54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457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09600" y="3941763"/>
            <a:ext cx="10972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C2FC097C-ECDC-4341-9015-5D9AB5B59DF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0861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74D8318A-5CC5-E04E-888A-4CBE4F3D03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9672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1"/>
            <a:ext cx="53848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65DA4666-8288-9B41-A5B6-F6C581B20C0B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0348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4114800"/>
            <a:ext cx="508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CC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CC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173C2EBF-020A-BA46-97A0-59C5B87BB9B2}" type="slidenum">
              <a:rPr lang="en-US">
                <a:solidFill>
                  <a:srgbClr val="FFFFCC"/>
                </a:solidFill>
              </a:rPr>
              <a:pPr/>
              <a:t>‹#›</a:t>
            </a:fld>
            <a:endParaRPr lang="en-US">
              <a:solidFill>
                <a:srgbClr val="FF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8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980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l_small_vertical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044" y="1536047"/>
            <a:ext cx="6795912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5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B7DD3-AB76-BE4D-B81B-430A6074119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63513-27FF-DE4B-B78C-0DEFDA93C7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657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3AE6764-091D-4B77-8756-B5D91EEABF5A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" y="0"/>
            <a:ext cx="12189624" cy="6856664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0" y="4358640"/>
            <a:ext cx="12192000" cy="249936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7532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 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84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3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67"/>
            <a:ext cx="12189624" cy="6856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24100"/>
            <a:ext cx="9144000" cy="157239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038600"/>
            <a:ext cx="9144000" cy="838200"/>
          </a:xfrm>
        </p:spPr>
        <p:txBody>
          <a:bodyPr lIns="0" tIns="0" rIns="0" bIns="0"/>
          <a:lstStyle>
            <a:lvl1pPr marL="0" indent="0" algn="l">
              <a:buNone/>
              <a:defRPr sz="2400" b="1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4876800"/>
            <a:ext cx="5410200" cy="133350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Contact information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9" y="95382"/>
            <a:ext cx="3178301" cy="130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58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4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image" Target="../media/image6.emf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600" y="71740"/>
            <a:ext cx="11688000" cy="8034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apl_small_shield_blue.png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5501" y="6460067"/>
            <a:ext cx="482567" cy="37047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224365" y="6635751"/>
            <a:ext cx="11298768" cy="0"/>
          </a:xfrm>
          <a:prstGeom prst="line">
            <a:avLst/>
          </a:prstGeom>
          <a:ln>
            <a:solidFill>
              <a:schemeClr val="tx2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24"/>
          <p:cNvSpPr txBox="1">
            <a:spLocks noChangeArrowheads="1"/>
          </p:cNvSpPr>
          <p:nvPr userDrawn="1"/>
        </p:nvSpPr>
        <p:spPr bwMode="auto">
          <a:xfrm>
            <a:off x="105414" y="6636865"/>
            <a:ext cx="3097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377">
              <a:defRPr/>
            </a:pPr>
            <a:fld id="{3D10290D-4606-4C02-B498-50EFD41AC8B6}" type="slidenum">
              <a:rPr lang="en-US" sz="800" kern="0">
                <a:solidFill>
                  <a:prstClr val="black">
                    <a:alpha val="60000"/>
                  </a:prstClr>
                </a:solidFill>
                <a:latin typeface="Arial"/>
              </a:rPr>
              <a:pPr defTabSz="914377">
                <a:defRPr/>
              </a:pPr>
              <a:t>‹#›</a:t>
            </a:fld>
            <a:endParaRPr lang="en-US" sz="800" kern="0" dirty="0">
              <a:solidFill>
                <a:prstClr val="black">
                  <a:alpha val="60000"/>
                </a:prstClr>
              </a:solidFill>
              <a:latin typeface="Arial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26399"/>
            <a:ext cx="109728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99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47" r:id="rId7"/>
  </p:sldLayoutIdLst>
  <p:hf hdr="0"/>
  <p:txStyles>
    <p:titleStyle>
      <a:lvl1pPr algn="l" defTabSz="457189" rtl="0" eaLnBrk="1" latinLnBrk="0" hangingPunct="1">
        <a:lnSpc>
          <a:spcPct val="90000"/>
        </a:lnSpc>
        <a:spcBef>
          <a:spcPct val="0"/>
        </a:spcBef>
        <a:buNone/>
        <a:defRPr sz="2800" b="1" i="1" u="none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/>
          <a:ea typeface="+mj-ea"/>
          <a:cs typeface="Arial"/>
        </a:defRPr>
      </a:lvl1pPr>
    </p:titleStyle>
    <p:bodyStyle>
      <a:lvl1pPr marL="230182" indent="-230182" algn="l" defTabSz="45718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Font typeface="Wingdings" charset="2"/>
        <a:buChar char="§"/>
        <a:defRPr sz="2000" b="1" kern="1200">
          <a:solidFill>
            <a:srgbClr val="0A237A"/>
          </a:solidFill>
          <a:latin typeface="+mn-lt"/>
          <a:ea typeface="+mn-ea"/>
          <a:cs typeface="+mn-cs"/>
        </a:defRPr>
      </a:lvl1pPr>
      <a:lvl2pPr marL="627047" indent="-228594" algn="l" defTabSz="45718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SzPct val="75000"/>
        <a:buFont typeface="Wingdings" charset="2"/>
        <a:buChar char="Ø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033437" indent="-228594" algn="l" defTabSz="45718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Font typeface="Lucida Grande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430303" indent="-228594" algn="l" defTabSz="45718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Font typeface="Arial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indent="-228594" algn="l" defTabSz="457189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SzPct val="75000"/>
        <a:buFont typeface="Wingdings" charset="2"/>
        <a:buChar char="v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499798"/>
            <a:ext cx="12192000" cy="3566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6500474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11277600" cy="762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2500" y="1181100"/>
            <a:ext cx="10287000" cy="5029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36810" y="6500814"/>
            <a:ext cx="1371600" cy="357186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BD90533-0019-439F-9033-E5FD503D101E}" type="datetime3">
              <a:rPr lang="en-US" smtClean="0"/>
              <a:t>22 March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2416" y="6500814"/>
            <a:ext cx="3197406" cy="355600"/>
          </a:xfrm>
          <a:prstGeom prst="rect">
            <a:avLst/>
          </a:prstGeom>
        </p:spPr>
        <p:txBody>
          <a:bodyPr vert="horz" lIns="91440" tIns="0" rIns="91440" bIns="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40302" y="6500474"/>
            <a:ext cx="381000" cy="35752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 b="1">
                <a:solidFill>
                  <a:schemeClr val="accent2"/>
                </a:solidFill>
              </a:defRPr>
            </a:lvl1pPr>
          </a:lstStyle>
          <a:p>
            <a:fld id="{4EBCDCBD-78E1-0D41-A999-31B5EBF8E02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424239" y="6604000"/>
            <a:ext cx="0" cy="155141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566791"/>
            <a:ext cx="210893" cy="2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8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  <p:sldLayoutId id="2147483710" r:id="rId22"/>
    <p:sldLayoutId id="2147483711" r:id="rId23"/>
    <p:sldLayoutId id="2147483712" r:id="rId24"/>
    <p:sldLayoutId id="2147483713" r:id="rId25"/>
    <p:sldLayoutId id="2147483714" r:id="rId26"/>
    <p:sldLayoutId id="2147483715" r:id="rId27"/>
    <p:sldLayoutId id="2147483716" r:id="rId28"/>
    <p:sldLayoutId id="2147483717" r:id="rId29"/>
    <p:sldLayoutId id="2147483718" r:id="rId30"/>
    <p:sldLayoutId id="2147483719" r:id="rId31"/>
    <p:sldLayoutId id="2147483720" r:id="rId32"/>
    <p:sldLayoutId id="2147483721" r:id="rId33"/>
    <p:sldLayoutId id="2147483722" r:id="rId34"/>
    <p:sldLayoutId id="2147483723" r:id="rId3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693738" indent="-246063" algn="l" defTabSz="914400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-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50938" indent="-228600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Wingdings" charset="2"/>
        <a:buChar char="§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6550" indent="-227013" algn="l" defTabSz="914400" rtl="0" eaLnBrk="1" latinLnBrk="0" hangingPunct="1">
        <a:lnSpc>
          <a:spcPct val="100000"/>
        </a:lnSpc>
        <a:spcBef>
          <a:spcPts val="400"/>
        </a:spcBef>
        <a:buSzPct val="80000"/>
        <a:buFont typeface="Courier New" charset="0"/>
        <a:buChar char="o"/>
        <a:tabLst/>
        <a:defRPr sz="16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63750" indent="-228600" algn="l" defTabSz="914400" rtl="0" eaLnBrk="1" latinLnBrk="0" hangingPunct="1">
        <a:lnSpc>
          <a:spcPct val="100000"/>
        </a:lnSpc>
        <a:spcBef>
          <a:spcPts val="400"/>
        </a:spcBef>
        <a:buFont typeface="Arial"/>
        <a:buChar char="•"/>
        <a:tabLst/>
        <a:defRPr sz="1600" kern="1200" baseline="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0" orient="horz" pos="264">
          <p15:clr>
            <a:srgbClr val="F26B43"/>
          </p15:clr>
        </p15:guide>
        <p15:guide id="11" pos="288">
          <p15:clr>
            <a:srgbClr val="F26B43"/>
          </p15:clr>
        </p15:guide>
        <p15:guide id="12" pos="7392">
          <p15:clr>
            <a:srgbClr val="F26B43"/>
          </p15:clr>
        </p15:guide>
        <p15:guide id="13" orient="horz" pos="3912">
          <p15:clr>
            <a:srgbClr val="F26B43"/>
          </p15:clr>
        </p15:guide>
        <p15:guide id="14" pos="3840">
          <p15:clr>
            <a:srgbClr val="F26B43"/>
          </p15:clr>
        </p15:guide>
        <p15:guide id="16" orient="horz" pos="936">
          <p15:clr>
            <a:srgbClr val="F26B43"/>
          </p15:clr>
        </p15:guide>
        <p15:guide id="17" pos="600">
          <p15:clr>
            <a:srgbClr val="F26B43"/>
          </p15:clr>
        </p15:guide>
        <p15:guide id="18" pos="7080">
          <p15:clr>
            <a:srgbClr val="F26B43"/>
          </p15:clr>
        </p15:guide>
        <p15:guide id="19" pos="4056">
          <p15:clr>
            <a:srgbClr val="F26B43"/>
          </p15:clr>
        </p15:guide>
        <p15:guide id="20" pos="3624">
          <p15:clr>
            <a:srgbClr val="F26B43"/>
          </p15:clr>
        </p15:guide>
        <p15:guide id="22" orient="horz" pos="7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itchFamily="-106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  <a:latin typeface="Times New Roman" pitchFamily="-106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415FD5B-AEDF-4541-BB7F-B74EB3A2D3CB}" type="slidenum">
              <a:rPr lang="en-US" smtClean="0">
                <a:solidFill>
                  <a:srgbClr val="000000"/>
                </a:solidFill>
                <a:latin typeface="Times New Roman" pitchFamily="-106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  <a:latin typeface="Times New Roman" pitchFamily="-10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9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6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6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6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6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6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omniweb.gsfc.nasa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2.docx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11" Type="http://schemas.openxmlformats.org/officeDocument/2006/relationships/image" Target="../media/image27.png"/><Relationship Id="rId5" Type="http://schemas.openxmlformats.org/officeDocument/2006/relationships/image" Target="../media/image24.png"/><Relationship Id="rId10" Type="http://schemas.openxmlformats.org/officeDocument/2006/relationships/package" Target="../embeddings/Microsoft_Word_Document3.docx"/><Relationship Id="rId4" Type="http://schemas.openxmlformats.org/officeDocument/2006/relationships/package" Target="../embeddings/Microsoft_Word_Document.docx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524000" y="1115410"/>
            <a:ext cx="9144000" cy="157239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Modeling radiation belt electrons with information theory and neural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05674" y="2912645"/>
            <a:ext cx="10892339" cy="324641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Simon Wing</a:t>
            </a:r>
            <a:r>
              <a:rPr lang="en-US" baseline="30000" dirty="0"/>
              <a:t>1 </a:t>
            </a:r>
            <a:r>
              <a:rPr lang="en-US" dirty="0"/>
              <a:t>and Jay Johnson</a:t>
            </a:r>
            <a:r>
              <a:rPr lang="en-US" baseline="30000" dirty="0"/>
              <a:t>2</a:t>
            </a:r>
          </a:p>
          <a:p>
            <a:pPr algn="ctr"/>
            <a:r>
              <a:rPr lang="en-US" baseline="30000" dirty="0"/>
              <a:t>1</a:t>
            </a:r>
            <a:r>
              <a:rPr lang="en-US" dirty="0"/>
              <a:t>The Johns Hopkins University Applied Physics Lab</a:t>
            </a:r>
          </a:p>
          <a:p>
            <a:pPr algn="ctr"/>
            <a:r>
              <a:rPr lang="en-US" baseline="30000" dirty="0"/>
              <a:t>2</a:t>
            </a:r>
            <a:r>
              <a:rPr lang="en-US" dirty="0"/>
              <a:t>Andrews University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Acknowledgements: Drew Turner, Sasha </a:t>
            </a:r>
            <a:r>
              <a:rPr lang="en-US" dirty="0" err="1"/>
              <a:t>Ukhorskiy</a:t>
            </a:r>
            <a:r>
              <a:rPr lang="en-US" dirty="0"/>
              <a:t>, Romina </a:t>
            </a:r>
            <a:r>
              <a:rPr lang="en-US" dirty="0" err="1"/>
              <a:t>Nikoukar</a:t>
            </a:r>
            <a:r>
              <a:rPr lang="en-US" dirty="0"/>
              <a:t>, Tom </a:t>
            </a:r>
            <a:r>
              <a:rPr lang="en-US" dirty="0" err="1"/>
              <a:t>Sotirelis</a:t>
            </a:r>
            <a:r>
              <a:rPr lang="en-US" dirty="0"/>
              <a:t>, Giuseppe Romeo, and Alexander Boyd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52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ABE8-E3B4-8241-9611-9A3B37DA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Radial dependence of  RB electron PSD on </a:t>
            </a:r>
            <a:r>
              <a:rPr lang="en-US" dirty="0" err="1"/>
              <a:t>V</a:t>
            </a:r>
            <a:r>
              <a:rPr lang="en-US" baseline="-25000" dirty="0" err="1"/>
              <a:t>sw</a:t>
            </a:r>
            <a:endParaRPr lang="en-US" baseline="-25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AFA22A-9DF8-BB41-86AD-869726846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040" y="934407"/>
            <a:ext cx="7223760" cy="5851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3A4419-2F55-E74A-9225-C9C6095D17FA}"/>
              </a:ext>
            </a:extLst>
          </p:cNvPr>
          <p:cNvSpPr txBox="1"/>
          <p:nvPr/>
        </p:nvSpPr>
        <p:spPr>
          <a:xfrm>
            <a:off x="186690" y="1690056"/>
            <a:ext cx="2800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effect of </a:t>
            </a:r>
            <a:r>
              <a:rPr lang="en-US" sz="2000" dirty="0">
                <a:solidFill>
                  <a:srgbClr val="FF0000"/>
                </a:solidFill>
                <a:latin typeface="Arial"/>
              </a:rPr>
              <a:t>V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not significant at L* &lt; 3.5</a:t>
            </a:r>
          </a:p>
        </p:txBody>
      </p:sp>
    </p:spTree>
    <p:extLst>
      <p:ext uri="{BB962C8B-B14F-4D97-AF65-F5344CB8AC3E}">
        <p14:creationId xmlns:p14="http://schemas.microsoft.com/office/powerpoint/2010/main" val="1074277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88C5C-D660-DE4D-AD3B-428D8DE57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Local acceleration and radial diffusion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CAD04-35EB-C842-BC68-E9730BF0F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7" y="1628396"/>
            <a:ext cx="8321040" cy="44472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2B3F6-DFAE-C94D-A59C-EABEFF2FF916}"/>
              </a:ext>
            </a:extLst>
          </p:cNvPr>
          <p:cNvSpPr txBox="1"/>
          <p:nvPr/>
        </p:nvSpPr>
        <p:spPr>
          <a:xfrm>
            <a:off x="9383371" y="1428341"/>
            <a:ext cx="210666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Boyd et al., 2018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C3BBE1-5D71-8340-B9DA-C3DFED48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003" y="1951304"/>
            <a:ext cx="6492240" cy="380139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E5A17D2-6D30-A948-AA38-B8C8E7F6DBA1}"/>
              </a:ext>
            </a:extLst>
          </p:cNvPr>
          <p:cNvSpPr/>
          <p:nvPr/>
        </p:nvSpPr>
        <p:spPr>
          <a:xfrm>
            <a:off x="9132283" y="2691244"/>
            <a:ext cx="1899894" cy="17976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 err="1">
              <a:ln>
                <a:solidFill>
                  <a:srgbClr val="FF0000"/>
                </a:solidFill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758AE-8D52-0143-8313-2CEA4BB5EA03}"/>
              </a:ext>
            </a:extLst>
          </p:cNvPr>
          <p:cNvSpPr txBox="1"/>
          <p:nvPr/>
        </p:nvSpPr>
        <p:spPr>
          <a:xfrm>
            <a:off x="8934313" y="5752695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locations of local acceleration</a:t>
            </a:r>
          </a:p>
        </p:txBody>
      </p:sp>
    </p:spTree>
    <p:extLst>
      <p:ext uri="{BB962C8B-B14F-4D97-AF65-F5344CB8AC3E}">
        <p14:creationId xmlns:p14="http://schemas.microsoft.com/office/powerpoint/2010/main" val="1508336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2F12E14-4A1D-9B43-B487-F49D85054CF8}"/>
              </a:ext>
            </a:extLst>
          </p:cNvPr>
          <p:cNvSpPr txBox="1"/>
          <p:nvPr/>
        </p:nvSpPr>
        <p:spPr>
          <a:xfrm>
            <a:off x="10172238" y="473461"/>
            <a:ext cx="18373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corr</a:t>
            </a:r>
            <a:r>
              <a:rPr lang="en-US" sz="1400" dirty="0"/>
              <a:t>(AL(t), </a:t>
            </a:r>
            <a:r>
              <a:rPr lang="en-US" sz="1400" dirty="0" err="1"/>
              <a:t>psd</a:t>
            </a:r>
            <a:r>
              <a:rPr lang="en-US" sz="1400" dirty="0"/>
              <a:t>(t + </a:t>
            </a:r>
            <a:r>
              <a:rPr lang="en-US" sz="1400" dirty="0">
                <a:latin typeface="Symbol" pitchFamily="2" charset="2"/>
              </a:rPr>
              <a:t>t</a:t>
            </a:r>
            <a:r>
              <a:rPr lang="en-US" sz="1400" dirty="0"/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CD6D12-38AD-264C-B29D-4D4D08530068}"/>
              </a:ext>
            </a:extLst>
          </p:cNvPr>
          <p:cNvSpPr txBox="1"/>
          <p:nvPr/>
        </p:nvSpPr>
        <p:spPr>
          <a:xfrm>
            <a:off x="54711" y="1149285"/>
            <a:ext cx="18787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much additional information does AL provide to PSD?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29F806-0FE6-9D42-9900-337BD90E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How much additional information does AL provide to  RB PSD, given </a:t>
            </a:r>
            <a:r>
              <a:rPr lang="en-US" dirty="0" err="1"/>
              <a:t>Vsw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D11363-7286-5C42-B4E3-E05693B9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760" y="1149285"/>
            <a:ext cx="10149840" cy="563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8B6B86-ECC4-D045-807C-7370F08291D2}"/>
              </a:ext>
            </a:extLst>
          </p:cNvPr>
          <p:cNvSpPr txBox="1"/>
          <p:nvPr/>
        </p:nvSpPr>
        <p:spPr>
          <a:xfrm>
            <a:off x="5636509" y="4701742"/>
            <a:ext cx="43526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there is information transfer from AL to PSD even with the effect of </a:t>
            </a:r>
            <a:r>
              <a:rPr lang="en-US" dirty="0" err="1">
                <a:solidFill>
                  <a:srgbClr val="0070C0"/>
                </a:solidFill>
              </a:rPr>
              <a:t>Vsw</a:t>
            </a:r>
            <a:r>
              <a:rPr lang="en-US" dirty="0">
                <a:solidFill>
                  <a:srgbClr val="0070C0"/>
                </a:solidFill>
              </a:rPr>
              <a:t>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the cmi peaks at </a:t>
            </a:r>
            <a:r>
              <a:rPr lang="en-US" sz="2400" dirty="0">
                <a:solidFill>
                  <a:srgbClr val="0070C0"/>
                </a:solidFill>
                <a:latin typeface="Symbol" pitchFamily="2" charset="2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~50–80 hour</a:t>
            </a:r>
          </a:p>
        </p:txBody>
      </p:sp>
    </p:spTree>
    <p:extLst>
      <p:ext uri="{BB962C8B-B14F-4D97-AF65-F5344CB8AC3E}">
        <p14:creationId xmlns:p14="http://schemas.microsoft.com/office/powerpoint/2010/main" val="3869810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9685-763D-BC4F-8A62-37718B50F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solar wind and magnetospheric parameters ranked </a:t>
            </a:r>
            <a:br>
              <a:rPr lang="en-US" dirty="0"/>
            </a:br>
            <a:r>
              <a:rPr lang="en-US" dirty="0"/>
              <a:t>by information transfer to PSD given </a:t>
            </a:r>
            <a:r>
              <a:rPr lang="en-US" dirty="0" err="1"/>
              <a:t>Vsw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D05054-90D3-0549-80D2-77DE7AE276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110234"/>
              </p:ext>
            </p:extLst>
          </p:nvPr>
        </p:nvGraphicFramePr>
        <p:xfrm>
          <a:off x="2478594" y="954606"/>
          <a:ext cx="5852160" cy="49964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5349">
                  <a:extLst>
                    <a:ext uri="{9D8B030D-6E8A-4147-A177-3AD203B41FA5}">
                      <a16:colId xmlns:a16="http://schemas.microsoft.com/office/drawing/2014/main" val="1885552104"/>
                    </a:ext>
                  </a:extLst>
                </a:gridCol>
                <a:gridCol w="2053389">
                  <a:extLst>
                    <a:ext uri="{9D8B030D-6E8A-4147-A177-3AD203B41FA5}">
                      <a16:colId xmlns:a16="http://schemas.microsoft.com/office/drawing/2014/main" val="3685835978"/>
                    </a:ext>
                  </a:extLst>
                </a:gridCol>
                <a:gridCol w="1475878">
                  <a:extLst>
                    <a:ext uri="{9D8B030D-6E8A-4147-A177-3AD203B41FA5}">
                      <a16:colId xmlns:a16="http://schemas.microsoft.com/office/drawing/2014/main" val="2865891491"/>
                    </a:ext>
                  </a:extLst>
                </a:gridCol>
                <a:gridCol w="1347544">
                  <a:extLst>
                    <a:ext uri="{9D8B030D-6E8A-4147-A177-3AD203B41FA5}">
                      <a16:colId xmlns:a16="http://schemas.microsoft.com/office/drawing/2014/main" val="440492981"/>
                    </a:ext>
                  </a:extLst>
                </a:gridCol>
              </a:tblGrid>
              <a:tr h="116920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rank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solar wind and magnetospheric parameters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peak CMI (</a:t>
                      </a: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tr_max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peak </a:t>
                      </a:r>
                      <a:r>
                        <a:rPr lang="en-US" sz="1200" dirty="0">
                          <a:effectLst/>
                          <a:latin typeface="Symbol" pitchFamily="2" charset="2"/>
                        </a:rPr>
                        <a:t>t </a:t>
                      </a:r>
                      <a:r>
                        <a:rPr lang="en-US" sz="1200" dirty="0">
                          <a:effectLst/>
                        </a:rPr>
                        <a:t>(hour)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2130036850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Vsw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44–56</a:t>
                      </a: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2432344864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SYM-H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0.030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20–70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2240580253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50–80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3513918953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Pdyn</a:t>
                      </a:r>
                      <a:r>
                        <a:rPr lang="en-US" sz="1200" baseline="300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7–11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3962966503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|B|</a:t>
                      </a:r>
                      <a:r>
                        <a:rPr lang="en-US" sz="1200" baseline="300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60–110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3063870002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Bz &lt; 0</a:t>
                      </a:r>
                      <a:r>
                        <a:rPr lang="en-US" sz="1200" baseline="300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60–110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3340306771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nsw</a:t>
                      </a:r>
                      <a:r>
                        <a:rPr lang="en-US" sz="1200" baseline="300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7–11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2384796900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By</a:t>
                      </a:r>
                      <a:r>
                        <a:rPr lang="en-US" sz="1200" baseline="300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0–12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3908473736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Esw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40–90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279996205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Bz &gt; 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0–12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637658041"/>
                  </a:ext>
                </a:extLst>
              </a:tr>
              <a:tr h="3479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Symbol" pitchFamily="2" charset="2"/>
                        </a:rPr>
                        <a:t>s</a:t>
                      </a:r>
                      <a:r>
                        <a:rPr lang="en-US" sz="1200" dirty="0">
                          <a:effectLst/>
                        </a:rPr>
                        <a:t>(IMF B)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0–12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7000" marR="77000" marT="0" marB="0" anchor="ctr"/>
                </a:tc>
                <a:extLst>
                  <a:ext uri="{0D108BD9-81ED-4DB2-BD59-A6C34878D82A}">
                    <a16:rowId xmlns:a16="http://schemas.microsoft.com/office/drawing/2014/main" val="252235230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95897BD-4F30-6A48-9101-14925E47D591}"/>
              </a:ext>
            </a:extLst>
          </p:cNvPr>
          <p:cNvSpPr/>
          <p:nvPr/>
        </p:nvSpPr>
        <p:spPr>
          <a:xfrm>
            <a:off x="252000" y="6030500"/>
            <a:ext cx="1168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= the response has dual mode: at small </a:t>
            </a:r>
            <a:r>
              <a:rPr lang="en-US" dirty="0">
                <a:latin typeface="Symbol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dirty="0">
                <a:latin typeface="Symbol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&lt; 15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the response is electron loss and at large </a:t>
            </a:r>
            <a:r>
              <a:rPr lang="en-US" dirty="0">
                <a:latin typeface="Symbol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dirty="0">
                <a:latin typeface="Symbol" pitchFamily="2" charset="2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&gt; 40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) the response is electron enhancement. The ranking is based on the larger peak of the two responses.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6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DFF5BE-4998-534B-B056-943F9AC2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321" y="0"/>
            <a:ext cx="569252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17E45-5A2D-434B-9618-F9313A2EBE6D}"/>
              </a:ext>
            </a:extLst>
          </p:cNvPr>
          <p:cNvSpPr/>
          <p:nvPr/>
        </p:nvSpPr>
        <p:spPr>
          <a:xfrm>
            <a:off x="307153" y="601139"/>
            <a:ext cx="53870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>
                <a:solidFill>
                  <a:prstClr val="black"/>
                </a:solidFill>
              </a:rPr>
              <a:t>: RBSP 2013-2018, </a:t>
            </a:r>
            <a:r>
              <a:rPr lang="en-US" dirty="0">
                <a:solidFill>
                  <a:prstClr val="black"/>
                </a:solidFill>
                <a:latin typeface="Symbol" pitchFamily="2" charset="2"/>
              </a:rPr>
              <a:t>m </a:t>
            </a:r>
            <a:r>
              <a:rPr lang="en-US" dirty="0">
                <a:solidFill>
                  <a:prstClr val="black"/>
                </a:solidFill>
              </a:rPr>
              <a:t>= 525–875 MeV/G, I = 0.083–0.14 Re G</a:t>
            </a:r>
            <a:r>
              <a:rPr lang="en-US" baseline="30000" dirty="0">
                <a:solidFill>
                  <a:prstClr val="black"/>
                </a:solidFill>
              </a:rPr>
              <a:t>0.5</a:t>
            </a:r>
            <a:r>
              <a:rPr lang="en-US" dirty="0">
                <a:solidFill>
                  <a:prstClr val="black"/>
                </a:solidFill>
              </a:rPr>
              <a:t>, average energy = 1.3 MeV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58982DB-E94D-254C-89A1-95298B8AD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3609"/>
              </p:ext>
            </p:extLst>
          </p:nvPr>
        </p:nvGraphicFramePr>
        <p:xfrm>
          <a:off x="404912" y="1422804"/>
          <a:ext cx="5191546" cy="2923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29823">
                  <a:extLst>
                    <a:ext uri="{9D8B030D-6E8A-4147-A177-3AD203B41FA5}">
                      <a16:colId xmlns:a16="http://schemas.microsoft.com/office/drawing/2014/main" val="642152531"/>
                    </a:ext>
                  </a:extLst>
                </a:gridCol>
                <a:gridCol w="2164875">
                  <a:extLst>
                    <a:ext uri="{9D8B030D-6E8A-4147-A177-3AD203B41FA5}">
                      <a16:colId xmlns:a16="http://schemas.microsoft.com/office/drawing/2014/main" val="3945149809"/>
                    </a:ext>
                  </a:extLst>
                </a:gridCol>
                <a:gridCol w="1296848">
                  <a:extLst>
                    <a:ext uri="{9D8B030D-6E8A-4147-A177-3AD203B41FA5}">
                      <a16:colId xmlns:a16="http://schemas.microsoft.com/office/drawing/2014/main" val="4799240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Input parameters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Output parameter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87519710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Vsw(t) to Vsw(t–72 hr)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PSD (t)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60957076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nsw(t) to nsw(t–12 hr)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637633005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|B(t)| to |B(t–10 hr)|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718757923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Bz(t) to Bz(t–10 hr)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68783026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IMF By(t) to By(t–10 hr)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3633245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SYM-H(t) to SYM-H(t–72 hr)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688983324"/>
                  </a:ext>
                </a:extLst>
              </a:tr>
              <a:tr h="321118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AL(t) to AL(t–72 hr)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3051324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CEB7B22B-BF93-3D49-8E0F-417AC768C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744" y="5435196"/>
            <a:ext cx="2293620" cy="12801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D9B235-F0E1-F648-BC7F-E9E5509F3ED7}"/>
              </a:ext>
            </a:extLst>
          </p:cNvPr>
          <p:cNvSpPr txBox="1"/>
          <p:nvPr/>
        </p:nvSpPr>
        <p:spPr>
          <a:xfrm>
            <a:off x="-29158" y="4919008"/>
            <a:ext cx="42995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RMSE: 3.1 x 10</a:t>
            </a:r>
            <a:r>
              <a:rPr lang="en-US" baseline="30000" dirty="0"/>
              <a:t>–6</a:t>
            </a:r>
            <a:r>
              <a:rPr lang="en-US" dirty="0"/>
              <a:t> </a:t>
            </a:r>
            <a:r>
              <a:rPr lang="en-US" dirty="0">
                <a:solidFill>
                  <a:prstClr val="black"/>
                </a:solidFill>
              </a:rPr>
              <a:t>c</a:t>
            </a:r>
            <a:r>
              <a:rPr lang="en-US" baseline="30000" dirty="0">
                <a:solidFill>
                  <a:prstClr val="black"/>
                </a:solidFill>
              </a:rPr>
              <a:t>3</a:t>
            </a:r>
            <a:r>
              <a:rPr lang="en-US" dirty="0">
                <a:solidFill>
                  <a:prstClr val="black"/>
                </a:solidFill>
              </a:rPr>
              <a:t> cm</a:t>
            </a:r>
            <a:r>
              <a:rPr lang="en-US" baseline="30000" dirty="0">
                <a:solidFill>
                  <a:prstClr val="black"/>
                </a:solidFill>
              </a:rPr>
              <a:t>–3</a:t>
            </a:r>
            <a:r>
              <a:rPr lang="en-US" dirty="0">
                <a:solidFill>
                  <a:prstClr val="black"/>
                </a:solidFill>
              </a:rPr>
              <a:t> MeV</a:t>
            </a:r>
            <a:r>
              <a:rPr lang="en-US" baseline="30000" dirty="0">
                <a:solidFill>
                  <a:prstClr val="black"/>
                </a:solidFill>
              </a:rPr>
              <a:t>–3</a:t>
            </a:r>
            <a:r>
              <a:rPr lang="en-US" dirty="0"/>
              <a:t> </a:t>
            </a:r>
            <a:endParaRPr lang="en-US" baseline="30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MAPE:  115%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Median APE: 57%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PE: 0.62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62CDA3-C89A-2B44-B646-613568BA9E9C}"/>
              </a:ext>
            </a:extLst>
          </p:cNvPr>
          <p:cNvSpPr txBox="1"/>
          <p:nvPr/>
        </p:nvSpPr>
        <p:spPr>
          <a:xfrm>
            <a:off x="404912" y="4662196"/>
            <a:ext cx="48796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PSD ranges from 10</a:t>
            </a:r>
            <a:r>
              <a:rPr lang="en-US" baseline="30000" dirty="0"/>
              <a:t>–11 </a:t>
            </a:r>
            <a:r>
              <a:rPr lang="en-US" dirty="0"/>
              <a:t>to 10</a:t>
            </a:r>
            <a:r>
              <a:rPr lang="en-US" baseline="30000" dirty="0"/>
              <a:t>–5</a:t>
            </a:r>
            <a:r>
              <a:rPr lang="en-US" dirty="0"/>
              <a:t> </a:t>
            </a:r>
            <a:r>
              <a:rPr lang="en-US" dirty="0">
                <a:solidFill>
                  <a:prstClr val="black"/>
                </a:solidFill>
              </a:rPr>
              <a:t>c</a:t>
            </a:r>
            <a:r>
              <a:rPr lang="en-US" baseline="30000" dirty="0">
                <a:solidFill>
                  <a:prstClr val="black"/>
                </a:solidFill>
              </a:rPr>
              <a:t>3</a:t>
            </a:r>
            <a:r>
              <a:rPr lang="en-US" dirty="0">
                <a:solidFill>
                  <a:prstClr val="black"/>
                </a:solidFill>
              </a:rPr>
              <a:t> cm</a:t>
            </a:r>
            <a:r>
              <a:rPr lang="en-US" baseline="30000" dirty="0">
                <a:solidFill>
                  <a:prstClr val="black"/>
                </a:solidFill>
              </a:rPr>
              <a:t>–3</a:t>
            </a:r>
            <a:r>
              <a:rPr lang="en-US" dirty="0">
                <a:solidFill>
                  <a:prstClr val="black"/>
                </a:solidFill>
              </a:rPr>
              <a:t> MeV</a:t>
            </a:r>
            <a:r>
              <a:rPr lang="en-US" baseline="30000" dirty="0">
                <a:solidFill>
                  <a:prstClr val="black"/>
                </a:solidFill>
              </a:rPr>
              <a:t>–3</a:t>
            </a:r>
          </a:p>
          <a:p>
            <a:endParaRPr lang="en-US" sz="2400" baseline="30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9CC116-AB81-1D4B-AE2F-22E926DB53AA}"/>
              </a:ext>
            </a:extLst>
          </p:cNvPr>
          <p:cNvSpPr txBox="1"/>
          <p:nvPr/>
        </p:nvSpPr>
        <p:spPr>
          <a:xfrm>
            <a:off x="1579418" y="100484"/>
            <a:ext cx="2292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Baseline model</a:t>
            </a:r>
          </a:p>
        </p:txBody>
      </p:sp>
    </p:spTree>
    <p:extLst>
      <p:ext uri="{BB962C8B-B14F-4D97-AF65-F5344CB8AC3E}">
        <p14:creationId xmlns:p14="http://schemas.microsoft.com/office/powerpoint/2010/main" val="392722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CEBD0-0A02-2C42-B3FC-FF14BC134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78" y="4021586"/>
            <a:ext cx="5394960" cy="2410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69C6C-179D-B846-9564-B7BD6D757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338" y="3980719"/>
            <a:ext cx="5486400" cy="2451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CF8CF-E7BB-A346-BF49-E57246E6DBC7}"/>
              </a:ext>
            </a:extLst>
          </p:cNvPr>
          <p:cNvSpPr txBox="1"/>
          <p:nvPr/>
        </p:nvSpPr>
        <p:spPr>
          <a:xfrm>
            <a:off x="109848" y="3848086"/>
            <a:ext cx="1745991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</a:rPr>
              <a:t>Reeves et al (2012)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3A57A4-750A-324D-BE41-FF89401F5B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358" y="320321"/>
            <a:ext cx="9966960" cy="35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F971D-9520-934D-A981-4CB7D4ED9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importance of SYM-H and AL in predicting RB PSD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A952D-71C4-9943-A407-82827CDF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600" y="1637270"/>
            <a:ext cx="54864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7B542-1A6E-6A4C-8740-50B0BEAB2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0" y="1637270"/>
            <a:ext cx="5486400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8D49CE-FF54-9540-B216-A2C45ED21D30}"/>
              </a:ext>
            </a:extLst>
          </p:cNvPr>
          <p:cNvSpPr txBox="1"/>
          <p:nvPr/>
        </p:nvSpPr>
        <p:spPr>
          <a:xfrm>
            <a:off x="902044" y="1452604"/>
            <a:ext cx="46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without AL and SYM-H as input parameters</a:t>
            </a:r>
          </a:p>
        </p:txBody>
      </p:sp>
    </p:spTree>
    <p:extLst>
      <p:ext uri="{BB962C8B-B14F-4D97-AF65-F5344CB8AC3E}">
        <p14:creationId xmlns:p14="http://schemas.microsoft.com/office/powerpoint/2010/main" val="3225693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8624-CC32-AE46-834F-2450278C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128B5D-1895-064A-8396-27AE34A17747}"/>
              </a:ext>
            </a:extLst>
          </p:cNvPr>
          <p:cNvSpPr/>
          <p:nvPr/>
        </p:nvSpPr>
        <p:spPr>
          <a:xfrm>
            <a:off x="0" y="1048904"/>
            <a:ext cx="120096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0575" marR="0" lvl="1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Information theory can help modeling by identifying</a:t>
            </a:r>
          </a:p>
          <a:p>
            <a:pPr marL="1247775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Relevant drivers of the radiation belt electrons</a:t>
            </a:r>
          </a:p>
          <a:p>
            <a:pPr marL="1247775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Response lag time</a:t>
            </a:r>
          </a:p>
          <a:p>
            <a:pPr marL="904875" marR="0" lvl="1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 ~1.5 MeV RB electrons (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= 725–875 MeV/G, K = 0.09–0.13 Re G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–0.5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):</a:t>
            </a:r>
          </a:p>
          <a:p>
            <a:pPr marL="1247775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does not affect PSD at L* &lt; 3.5 </a:t>
            </a:r>
          </a:p>
          <a:p>
            <a:pPr marL="1247775" marR="0" lvl="2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does not affect PSD at L* &lt; 4.5</a:t>
            </a:r>
          </a:p>
          <a:p>
            <a:pPr marL="904875" marR="0" lvl="1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 and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-H provide additional information to RB electrons beyond what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provides</a:t>
            </a:r>
          </a:p>
          <a:p>
            <a:pPr marL="904875" marR="0" lvl="1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CMI(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 PSD|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n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sw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) suggests local acceleration at L* = 4-5.5 and inward/ outward diffusions</a:t>
            </a:r>
          </a:p>
          <a:p>
            <a:pPr marL="904875" marR="0" lvl="1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correlates with PSD at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= 50–120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which may suggest a new way to accelerate RB electrons</a:t>
            </a:r>
          </a:p>
          <a:p>
            <a:pPr marL="904875" lvl="1" indent="-457200" algn="just">
              <a:buFont typeface="+mj-lt"/>
              <a:buAutoNum type="arabicPeriod" startAt="3"/>
              <a:defRPr/>
            </a:pPr>
            <a:r>
              <a:rPr lang="en-US" sz="2400" dirty="0">
                <a:solidFill>
                  <a:srgbClr val="D74C05">
                    <a:lumMod val="75000"/>
                  </a:srgbClr>
                </a:solidFill>
              </a:rPr>
              <a:t>We rank solar wind and magnetospheric drivers of RB electrons based on CMI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D74C05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Wingdings" pitchFamily="2" charset="2"/>
            </a:endParaRPr>
          </a:p>
          <a:p>
            <a:pPr marL="904875" marR="0" lvl="1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use NN(MLP) to model RB electron PSD</a:t>
            </a:r>
          </a:p>
          <a:p>
            <a:pPr marL="904875" marR="0" lvl="1" indent="-4572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3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D74C0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plan to develop a more advanced model using LSTM</a:t>
            </a:r>
          </a:p>
        </p:txBody>
      </p:sp>
    </p:spTree>
    <p:extLst>
      <p:ext uri="{BB962C8B-B14F-4D97-AF65-F5344CB8AC3E}">
        <p14:creationId xmlns:p14="http://schemas.microsoft.com/office/powerpoint/2010/main" val="303042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6C2A9-BC9F-1244-A68D-C004E425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information theory and NN to model RB electron PSD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285950-4726-714C-953B-23597874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00" y="1253711"/>
            <a:ext cx="106426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7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8" name="Picture 4" descr="magnetosphere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014537" y="596900"/>
            <a:ext cx="8162925" cy="5880100"/>
          </a:xfrm>
          <a:noFill/>
          <a:ln/>
        </p:spPr>
      </p:pic>
      <p:sp>
        <p:nvSpPr>
          <p:cNvPr id="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B10926-5A74-5347-9A89-0C429F85531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CC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7360" name="Text Box 16"/>
          <p:cNvSpPr txBox="1">
            <a:spLocks noChangeArrowheads="1"/>
          </p:cNvSpPr>
          <p:nvPr/>
        </p:nvSpPr>
        <p:spPr bwMode="auto">
          <a:xfrm>
            <a:off x="4588039" y="56187"/>
            <a:ext cx="20819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FFFF"/>
                </a:solidFill>
                <a:effectLst/>
                <a:uLnTx/>
                <a:uFillTx/>
                <a:latin typeface="Times New Roman" pitchFamily="33" charset="0"/>
                <a:ea typeface="+mn-ea"/>
                <a:cs typeface="+mn-cs"/>
              </a:rPr>
              <a:t>Magnetosphere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6920" y="6201986"/>
            <a:ext cx="263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B138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radiation belts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288261" y="4876482"/>
            <a:ext cx="61455" cy="1365509"/>
          </a:xfrm>
          <a:prstGeom prst="straightConnector1">
            <a:avLst/>
          </a:prstGeom>
          <a:ln w="25400">
            <a:solidFill>
              <a:srgbClr val="FB138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55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83791" y="1900781"/>
                <a:ext cx="798021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dirty="0"/>
                  <a:t>RBSP </a:t>
                </a:r>
                <a:r>
                  <a:rPr lang="en-US" dirty="0" err="1"/>
                  <a:t>MagEIS</a:t>
                </a:r>
                <a:r>
                  <a:rPr lang="en-US" dirty="0"/>
                  <a:t> and REPT data 2013–2019</a:t>
                </a:r>
              </a:p>
              <a:p>
                <a:pPr marL="742950" lvl="1" indent="-285750">
                  <a:buFont typeface="Arial"/>
                  <a:buChar char="•"/>
                </a:pPr>
                <a:r>
                  <a:rPr lang="en-US" dirty="0"/>
                  <a:t>electron 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  <a:r>
                  <a:rPr lang="en-US" dirty="0">
                    <a:solidFill>
                      <a:prstClr val="black"/>
                    </a:solidFill>
                    <a:latin typeface="Symbol" pitchFamily="2" charset="2"/>
                  </a:rPr>
                  <a:t>m </a:t>
                </a:r>
                <a:r>
                  <a:rPr lang="en-US" dirty="0">
                    <a:solidFill>
                      <a:prstClr val="black"/>
                    </a:solidFill>
                  </a:rPr>
                  <a:t>= 725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–</m:t>
                    </m:r>
                    <m:r>
                      <a:rPr lang="en-US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875  </m:t>
                    </m:r>
                  </m:oMath>
                </a14:m>
                <a:r>
                  <a:rPr lang="en-US" dirty="0">
                    <a:solidFill>
                      <a:prstClr val="black"/>
                    </a:solidFill>
                  </a:rPr>
                  <a:t>MeV/G, K = 0.09–0.13 Re G</a:t>
                </a:r>
                <a:r>
                  <a:rPr lang="en-US" baseline="30000" dirty="0">
                    <a:solidFill>
                      <a:prstClr val="black"/>
                    </a:solidFill>
                  </a:rPr>
                  <a:t>–0.5</a:t>
                </a:r>
                <a:r>
                  <a:rPr lang="en-US" dirty="0">
                    <a:solidFill>
                      <a:prstClr val="black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prstClr val="black"/>
                    </a:solidFill>
                  </a:rPr>
                  <a:t>	(average energy ~1.5 MeV)</a:t>
                </a:r>
                <a:endParaRPr lang="en-US" dirty="0"/>
              </a:p>
              <a:p>
                <a:pPr marL="742950" lvl="1" indent="-285750">
                  <a:buFont typeface="Arial"/>
                  <a:buChar char="•"/>
                </a:pPr>
                <a:r>
                  <a:rPr lang="en-US" dirty="0"/>
                  <a:t>30 min boxcar average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/>
                  <a:t>OMNI solar wind data at one minute resolution</a:t>
                </a:r>
              </a:p>
              <a:p>
                <a:pPr marL="742950" lvl="1" indent="-285750">
                  <a:buFont typeface="Arial"/>
                  <a:buChar char="•"/>
                </a:pPr>
                <a:r>
                  <a:rPr lang="en-US" dirty="0"/>
                  <a:t>NASA </a:t>
                </a:r>
                <a:r>
                  <a:rPr lang="en-US" dirty="0" err="1"/>
                  <a:t>OMNIweb</a:t>
                </a:r>
                <a:r>
                  <a:rPr lang="en-US" dirty="0"/>
                  <a:t> (</a:t>
                </a:r>
                <a:r>
                  <a:rPr lang="en-US" dirty="0">
                    <a:hlinkClick r:id="rId3"/>
                  </a:rPr>
                  <a:t>http://omniweb.gsfc.nasa.gov</a:t>
                </a:r>
                <a:r>
                  <a:rPr lang="en-US" dirty="0"/>
                  <a:t>)</a:t>
                </a:r>
              </a:p>
              <a:p>
                <a:pPr marL="742950" lvl="1" indent="-285750">
                  <a:buFont typeface="Arial"/>
                  <a:buChar char="•"/>
                </a:pPr>
                <a:endParaRPr lang="en-US" dirty="0"/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/>
                  <a:t>Merged RBSP and OMNI data set has 60,000–85,000 data points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91" y="1900781"/>
                <a:ext cx="7980218" cy="2585323"/>
              </a:xfrm>
              <a:prstGeom prst="rect">
                <a:avLst/>
              </a:prstGeom>
              <a:blipFill>
                <a:blip r:embed="rId4"/>
                <a:stretch>
                  <a:fillRect l="-636" t="-976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6F58C6-F287-5044-B1E8-B27B43DD8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997" y="1309317"/>
            <a:ext cx="3840480" cy="259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7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000" y="64978"/>
            <a:ext cx="11688000" cy="8034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7211" y="1526368"/>
            <a:ext cx="824739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mutual information (MI) [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Tsonis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2001]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conditional mutual information (CMI) [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Wyner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1978]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029988"/>
              </p:ext>
            </p:extLst>
          </p:nvPr>
        </p:nvGraphicFramePr>
        <p:xfrm>
          <a:off x="1130012" y="1966544"/>
          <a:ext cx="10972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7" name="Document" r:id="rId4" imgW="5486400" imgH="177800" progId="Word.Document.12">
                  <p:embed/>
                </p:oleObj>
              </mc:Choice>
              <mc:Fallback>
                <p:oleObj name="Document" r:id="rId4" imgW="5486400" imgH="1778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30012" y="1966544"/>
                        <a:ext cx="10972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7434060"/>
              </p:ext>
            </p:extLst>
          </p:nvPr>
        </p:nvGraphicFramePr>
        <p:xfrm>
          <a:off x="1130012" y="2343645"/>
          <a:ext cx="8915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8" name="Document" r:id="rId6" imgW="5943600" imgH="609600" progId="Word.Document.12">
                  <p:embed/>
                </p:oleObj>
              </mc:Choice>
              <mc:Fallback>
                <p:oleObj name="Document" r:id="rId6" imgW="5943600" imgH="609600" progId="Word.Documen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30012" y="2343645"/>
                        <a:ext cx="8915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065851"/>
              </p:ext>
            </p:extLst>
          </p:nvPr>
        </p:nvGraphicFramePr>
        <p:xfrm>
          <a:off x="5158416" y="2337010"/>
          <a:ext cx="8915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99" name="Document" r:id="rId8" imgW="5943600" imgH="609600" progId="Word.Document.12">
                  <p:embed/>
                </p:oleObj>
              </mc:Choice>
              <mc:Fallback>
                <p:oleObj name="Document" r:id="rId8" imgW="5943600" imgH="6096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58416" y="2337010"/>
                        <a:ext cx="89154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1082579" y="2888713"/>
            <a:ext cx="3615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= H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+ H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− H (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765491"/>
              </p:ext>
            </p:extLst>
          </p:nvPr>
        </p:nvGraphicFramePr>
        <p:xfrm>
          <a:off x="1113540" y="4193946"/>
          <a:ext cx="10104120" cy="798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00" name="Document" r:id="rId10" imgW="5943600" imgH="469900" progId="Word.Document.12">
                  <p:embed/>
                </p:oleObj>
              </mc:Choice>
              <mc:Fallback>
                <p:oleObj name="Document" r:id="rId10" imgW="5943600" imgH="469900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13540" y="4193946"/>
                        <a:ext cx="10104120" cy="798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1082579" y="3310357"/>
            <a:ext cx="80211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 identifies nonlinear dependence between two variables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96444" y="4644213"/>
            <a:ext cx="108671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CMI(x, y | z) determines the mutual information between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given that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7350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known </a:t>
            </a:r>
          </a:p>
        </p:txBody>
      </p:sp>
    </p:spTree>
    <p:extLst>
      <p:ext uri="{BB962C8B-B14F-4D97-AF65-F5344CB8AC3E}">
        <p14:creationId xmlns:p14="http://schemas.microsoft.com/office/powerpoint/2010/main" val="851953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4431A-C9C9-E446-BDD6-C2E3944BC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An example of CMI: RB electron response to </a:t>
            </a:r>
            <a:r>
              <a:rPr lang="en-US" dirty="0" err="1"/>
              <a:t>Vsw</a:t>
            </a:r>
            <a:r>
              <a:rPr lang="en-US" dirty="0"/>
              <a:t>, </a:t>
            </a:r>
            <a:r>
              <a:rPr lang="en-US" dirty="0" err="1"/>
              <a:t>nsw</a:t>
            </a:r>
            <a:r>
              <a:rPr lang="en-US" dirty="0"/>
              <a:t>, and solar wind </a:t>
            </a:r>
            <a:r>
              <a:rPr lang="en-US" dirty="0" err="1"/>
              <a:t>pdyn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A2A364-5E95-FF41-8B3A-567943849A51}"/>
              </a:ext>
            </a:extLst>
          </p:cNvPr>
          <p:cNvSpPr txBox="1"/>
          <p:nvPr/>
        </p:nvSpPr>
        <p:spPr>
          <a:xfrm>
            <a:off x="9581788" y="1959024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lang="en-US" sz="1400" dirty="0">
                <a:solidFill>
                  <a:prstClr val="black"/>
                </a:solidFill>
                <a:latin typeface="Arial"/>
              </a:rPr>
              <a:t>n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(t),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psd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 +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4FFE8-8AA5-0D4F-91F2-49A7A6D323F2}"/>
              </a:ext>
            </a:extLst>
          </p:cNvPr>
          <p:cNvSpPr txBox="1"/>
          <p:nvPr/>
        </p:nvSpPr>
        <p:spPr>
          <a:xfrm>
            <a:off x="169456" y="5102520"/>
            <a:ext cx="2005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pdyn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(t),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psd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 +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CE723-C291-CA4B-B7C3-2F7C4C8C1AE5}"/>
              </a:ext>
            </a:extLst>
          </p:cNvPr>
          <p:cNvSpPr txBox="1"/>
          <p:nvPr/>
        </p:nvSpPr>
        <p:spPr>
          <a:xfrm>
            <a:off x="0" y="1959025"/>
            <a:ext cx="1957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corr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Vsw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(t),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psd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(t +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ymbol" pitchFamily="2" charset="2"/>
                <a:ea typeface="+mn-ea"/>
                <a:cs typeface="+mn-cs"/>
              </a:rPr>
              <a:t>t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BA763-EDE1-E348-9CC8-3519462AE7FD}"/>
              </a:ext>
            </a:extLst>
          </p:cNvPr>
          <p:cNvSpPr txBox="1"/>
          <p:nvPr/>
        </p:nvSpPr>
        <p:spPr>
          <a:xfrm>
            <a:off x="9430254" y="4794743"/>
            <a:ext cx="2510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CMI(</a:t>
            </a:r>
            <a:r>
              <a:rPr lang="en-US" sz="1400" dirty="0" err="1"/>
              <a:t>pdyn</a:t>
            </a:r>
            <a:r>
              <a:rPr lang="en-US" sz="1400" dirty="0"/>
              <a:t>(t), </a:t>
            </a:r>
            <a:r>
              <a:rPr lang="en-US" sz="1400" dirty="0" err="1"/>
              <a:t>psd</a:t>
            </a:r>
            <a:r>
              <a:rPr lang="en-US" sz="1400" dirty="0"/>
              <a:t>(</a:t>
            </a:r>
            <a:r>
              <a:rPr lang="en-US" sz="1400" dirty="0" err="1"/>
              <a:t>t+</a:t>
            </a:r>
            <a:r>
              <a:rPr lang="en-US" sz="1400" dirty="0" err="1">
                <a:latin typeface="Symbol" pitchFamily="2" charset="2"/>
              </a:rPr>
              <a:t>t</a:t>
            </a:r>
            <a:r>
              <a:rPr lang="en-US" sz="1400" dirty="0"/>
              <a:t>)| </a:t>
            </a:r>
            <a:r>
              <a:rPr lang="en-US" sz="1400" dirty="0" err="1"/>
              <a:t>nsw</a:t>
            </a:r>
            <a:r>
              <a:rPr lang="en-US" sz="1400" dirty="0"/>
              <a:t>(t))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CCF89-0C4A-C447-9FBA-0DEB2C58C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374" y="999820"/>
            <a:ext cx="7406640" cy="556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1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95E4F7-FA5F-804D-9390-375B99BACA47}"/>
              </a:ext>
            </a:extLst>
          </p:cNvPr>
          <p:cNvSpPr txBox="1"/>
          <p:nvPr/>
        </p:nvSpPr>
        <p:spPr>
          <a:xfrm>
            <a:off x="832657" y="5975672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response peaks ~46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2AAF71-240D-1545-B29A-FB12FB66E201}"/>
              </a:ext>
            </a:extLst>
          </p:cNvPr>
          <p:cNvSpPr txBox="1"/>
          <p:nvPr/>
        </p:nvSpPr>
        <p:spPr>
          <a:xfrm>
            <a:off x="4559620" y="5975672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 response peaks at 7-11 </a:t>
            </a:r>
            <a:r>
              <a:rPr lang="en-US" dirty="0" err="1"/>
              <a:t>hr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7ED66A-2AF9-2342-A8A3-C1FF8AB91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76708"/>
            <a:ext cx="10332720" cy="579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6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4D3945-878E-4142-8218-64DF8EFC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21" y="0"/>
            <a:ext cx="598266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FF56F1-43FC-6E47-80E9-4E8134888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33" y="1726831"/>
            <a:ext cx="4480560" cy="34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785C34-CDF7-2C49-9F4C-3FBDE252B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5113" y="1025540"/>
            <a:ext cx="7040880" cy="58102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55ABE8-E3B4-8241-9611-9A3B37DAE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Radial dependence of  RB electron PSD on </a:t>
            </a:r>
            <a:r>
              <a:rPr lang="en-US" dirty="0" err="1"/>
              <a:t>n</a:t>
            </a:r>
            <a:r>
              <a:rPr lang="en-US" baseline="-25000" dirty="0" err="1"/>
              <a:t>sw</a:t>
            </a:r>
            <a:endParaRPr lang="en-US" baseline="-25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3A4419-2F55-E74A-9225-C9C6095D17FA}"/>
              </a:ext>
            </a:extLst>
          </p:cNvPr>
          <p:cNvSpPr txBox="1"/>
          <p:nvPr/>
        </p:nvSpPr>
        <p:spPr>
          <a:xfrm>
            <a:off x="9078354" y="1850070"/>
            <a:ext cx="3323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effect of </a:t>
            </a:r>
            <a:r>
              <a:rPr lang="en-US" sz="2000" dirty="0">
                <a:solidFill>
                  <a:srgbClr val="FF0000"/>
                </a:solidFill>
                <a:latin typeface="Arial"/>
              </a:rPr>
              <a:t>n</a:t>
            </a:r>
            <a:r>
              <a:rPr kumimoji="0" 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sw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is not significant at L* &lt; 4.5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0D64BB-C6CA-F244-B187-D462F88F7BBF}"/>
              </a:ext>
            </a:extLst>
          </p:cNvPr>
          <p:cNvSpPr txBox="1"/>
          <p:nvPr/>
        </p:nvSpPr>
        <p:spPr>
          <a:xfrm>
            <a:off x="4517784" y="564779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higher noise/variability</a:t>
            </a:r>
          </a:p>
        </p:txBody>
      </p:sp>
    </p:spTree>
    <p:extLst>
      <p:ext uri="{BB962C8B-B14F-4D97-AF65-F5344CB8AC3E}">
        <p14:creationId xmlns:p14="http://schemas.microsoft.com/office/powerpoint/2010/main" val="2045599722"/>
      </p:ext>
    </p:extLst>
  </p:cSld>
  <p:clrMapOvr>
    <a:masterClrMapping/>
  </p:clrMapOvr>
</p:sld>
</file>

<file path=ppt/theme/theme1.xml><?xml version="1.0" encoding="utf-8"?>
<a:theme xmlns:a="http://schemas.openxmlformats.org/drawingml/2006/main" name="2_13-00039 presentation">
  <a:themeElements>
    <a:clrScheme name="APL Branding">
      <a:dk1>
        <a:sysClr val="windowText" lastClr="000000"/>
      </a:dk1>
      <a:lt1>
        <a:sysClr val="window" lastClr="FFFFFF"/>
      </a:lt1>
      <a:dk2>
        <a:srgbClr val="002463"/>
      </a:dk2>
      <a:lt2>
        <a:srgbClr val="EEECE1"/>
      </a:lt2>
      <a:accent1>
        <a:srgbClr val="2C6AC1"/>
      </a:accent1>
      <a:accent2>
        <a:srgbClr val="A0B9EF"/>
      </a:accent2>
      <a:accent3>
        <a:srgbClr val="8C8C8C"/>
      </a:accent3>
      <a:accent4>
        <a:srgbClr val="973505"/>
      </a:accent4>
      <a:accent5>
        <a:srgbClr val="D74C05"/>
      </a:accent5>
      <a:accent6>
        <a:srgbClr val="FD8D16"/>
      </a:accent6>
      <a:hlink>
        <a:srgbClr val="1F63BB"/>
      </a:hlink>
      <a:folHlink>
        <a:srgbClr val="6A346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mpd="sng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none" w="med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APL-PowerPoint-Theme_light">
  <a:themeElements>
    <a:clrScheme name="Custom 2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2C73"/>
      </a:accent1>
      <a:accent2>
        <a:srgbClr val="3E8EDE"/>
      </a:accent2>
      <a:accent3>
        <a:srgbClr val="74AA50"/>
      </a:accent3>
      <a:accent4>
        <a:srgbClr val="D2D755"/>
      </a:accent4>
      <a:accent5>
        <a:srgbClr val="FF9E16"/>
      </a:accent5>
      <a:accent6>
        <a:srgbClr val="E03C30"/>
      </a:accent6>
      <a:hlink>
        <a:srgbClr val="0537FF"/>
      </a:hlink>
      <a:folHlink>
        <a:srgbClr val="953A7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solidFill>
            <a:schemeClr val="accent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19050">
          <a:noFill/>
        </a:ln>
      </a:spPr>
      <a:bodyPr wrap="square" rtlCol="0">
        <a:spAutoFit/>
      </a:bodyPr>
      <a:lstStyle>
        <a:defPPr>
          <a:defRPr sz="2000" dirty="0" err="1" smtClean="0">
            <a:solidFill>
              <a:schemeClr val="tx2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315DFE08-84FE-FA4A-ABCB-E337641C4736}" vid="{93EA3F8C-A712-8E48-8ED4-FFFE1239D3EF}"/>
    </a:ext>
  </a:extLst>
</a:theme>
</file>

<file path=ppt/theme/theme3.xml><?xml version="1.0" encoding="utf-8"?>
<a:theme xmlns:a="http://schemas.openxmlformats.org/drawingml/2006/main" name="1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3442</TotalTime>
  <Words>898</Words>
  <Application>Microsoft Macintosh PowerPoint</Application>
  <PresentationFormat>Widescreen</PresentationFormat>
  <Paragraphs>167</Paragraphs>
  <Slides>17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.AppleSystemUIFont</vt:lpstr>
      <vt:lpstr>Arial</vt:lpstr>
      <vt:lpstr>Calibri</vt:lpstr>
      <vt:lpstr>Cambria Math</vt:lpstr>
      <vt:lpstr>Courier New</vt:lpstr>
      <vt:lpstr>Helvetica</vt:lpstr>
      <vt:lpstr>Lucida Grande</vt:lpstr>
      <vt:lpstr>Symbol</vt:lpstr>
      <vt:lpstr>Times New Roman</vt:lpstr>
      <vt:lpstr>Wingdings</vt:lpstr>
      <vt:lpstr>2_13-00039 presentation</vt:lpstr>
      <vt:lpstr>APL-PowerPoint-Theme_light</vt:lpstr>
      <vt:lpstr>11_Default Design</vt:lpstr>
      <vt:lpstr>Document</vt:lpstr>
      <vt:lpstr>Modeling radiation belt electrons with information theory and neural networks</vt:lpstr>
      <vt:lpstr>use information theory and NN to model RB electron PSD</vt:lpstr>
      <vt:lpstr>PowerPoint Presentation</vt:lpstr>
      <vt:lpstr>Data set</vt:lpstr>
      <vt:lpstr>Methodology</vt:lpstr>
      <vt:lpstr>An example of CMI: RB electron response to Vsw, nsw, and solar wind pdyn</vt:lpstr>
      <vt:lpstr>PowerPoint Presentation</vt:lpstr>
      <vt:lpstr>PowerPoint Presentation</vt:lpstr>
      <vt:lpstr>Radial dependence of  RB electron PSD on nsw</vt:lpstr>
      <vt:lpstr>Radial dependence of  RB electron PSD on Vsw</vt:lpstr>
      <vt:lpstr>Local acceleration and radial diffusion</vt:lpstr>
      <vt:lpstr>How much additional information does AL provide to  RB PSD, given Vsw?</vt:lpstr>
      <vt:lpstr>solar wind and magnetospheric parameters ranked  by information transfer to PSD given Vsw</vt:lpstr>
      <vt:lpstr>PowerPoint Presentation</vt:lpstr>
      <vt:lpstr>PowerPoint Presentation</vt:lpstr>
      <vt:lpstr>The importance of SYM-H and AL in predicting RB PSD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February 2020</dc:title>
  <dc:creator>Simon Wing</dc:creator>
  <cp:lastModifiedBy>Simon Wing</cp:lastModifiedBy>
  <cp:revision>430</cp:revision>
  <cp:lastPrinted>2021-09-11T15:25:13Z</cp:lastPrinted>
  <dcterms:created xsi:type="dcterms:W3CDTF">2020-03-30T21:59:10Z</dcterms:created>
  <dcterms:modified xsi:type="dcterms:W3CDTF">2022-03-22T14:16:35Z</dcterms:modified>
</cp:coreProperties>
</file>